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8" r:id="rId5"/>
    <p:sldId id="260" r:id="rId6"/>
    <p:sldId id="284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61" r:id="rId21"/>
    <p:sldId id="269" r:id="rId22"/>
    <p:sldId id="26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1C1"/>
    <a:srgbClr val="43817D"/>
    <a:srgbClr val="3C7472"/>
    <a:srgbClr val="5EACAB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6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68" y="56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矩形: 剪去对角 12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矩形: 剪去对角 15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剪去对角 17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剪去对角 19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形 10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undraw_my_password_re_ydq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形 8" descr="undraw_portfolio_website_re_jsdd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2023-12-16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226185" y="1917192"/>
            <a:ext cx="9651365" cy="243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深度学习背景下遥感应用中的语义分割</a:t>
            </a:r>
          </a:p>
        </p:txBody>
      </p:sp>
      <p:pic>
        <p:nvPicPr>
          <p:cNvPr id="5" name="图形 4" descr="undraw_inspiration_re_ivlv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245235" y="4928285"/>
            <a:ext cx="3276600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/>
              <a:t>汇报人：王琰</a:t>
            </a:r>
            <a:endParaRPr lang="en-US" altLang="zh-CN" dirty="0"/>
          </a:p>
          <a:p>
            <a:pPr algn="ctr"/>
            <a:r>
              <a:rPr lang="en-US" altLang="zh-CN" dirty="0"/>
              <a:t>2023.12.16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卷积式</a:t>
            </a:r>
            <a:r>
              <a:rPr lang="en-US" altLang="zh-CN" u="sng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CNNs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6FA381-C94A-09BA-169B-48144618DB85}"/>
              </a:ext>
            </a:extLst>
          </p:cNvPr>
          <p:cNvSpPr txBox="1"/>
          <p:nvPr/>
        </p:nvSpPr>
        <p:spPr>
          <a:xfrm>
            <a:off x="698992" y="2413337"/>
            <a:ext cx="46972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池化特点：</a:t>
            </a:r>
          </a:p>
          <a:p>
            <a:r>
              <a:rPr lang="zh-CN" altLang="en-US" dirty="0">
                <a:solidFill>
                  <a:schemeClr val="accent3"/>
                </a:solidFill>
              </a:rPr>
              <a:t>	</a:t>
            </a:r>
            <a:endParaRPr lang="en-US" altLang="zh-CN" dirty="0">
              <a:solidFill>
                <a:schemeClr val="accent3"/>
              </a:solidFill>
            </a:endParaRPr>
          </a:p>
          <a:p>
            <a:r>
              <a:rPr lang="en-US" altLang="zh-CN" dirty="0">
                <a:solidFill>
                  <a:schemeClr val="accent3"/>
                </a:solidFill>
              </a:rPr>
              <a:t>• </a:t>
            </a:r>
            <a:r>
              <a:rPr lang="zh-CN" altLang="en-US" dirty="0">
                <a:solidFill>
                  <a:schemeClr val="accent3"/>
                </a:solidFill>
              </a:rPr>
              <a:t>通过减少卷积操作的连接数，减轻计算负担</a:t>
            </a:r>
          </a:p>
          <a:p>
            <a:r>
              <a:rPr lang="zh-CN" altLang="en-US" dirty="0">
                <a:solidFill>
                  <a:schemeClr val="accent3"/>
                </a:solidFill>
              </a:rPr>
              <a:t>	</a:t>
            </a:r>
            <a:endParaRPr lang="en-US" altLang="zh-CN" dirty="0">
              <a:solidFill>
                <a:schemeClr val="accent3"/>
              </a:solidFill>
            </a:endParaRPr>
          </a:p>
          <a:p>
            <a:r>
              <a:rPr lang="en-US" altLang="zh-CN" dirty="0">
                <a:solidFill>
                  <a:schemeClr val="accent3"/>
                </a:solidFill>
              </a:rPr>
              <a:t>• </a:t>
            </a:r>
            <a:r>
              <a:rPr lang="zh-CN" altLang="en-US" dirty="0">
                <a:solidFill>
                  <a:schemeClr val="accent3"/>
                </a:solidFill>
              </a:rPr>
              <a:t>缓解卷积层对位置的过度敏感性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Review of Image Classification Algorithms Based on Convolutional Neural Networks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D81836-D397-303A-1C4F-9B0D6F89E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4" t="45048" r="36092" b="17003"/>
          <a:stretch/>
        </p:blipFill>
        <p:spPr>
          <a:xfrm>
            <a:off x="5692460" y="1514055"/>
            <a:ext cx="5724661" cy="47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0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卷积式</a:t>
            </a:r>
            <a:r>
              <a:rPr lang="en-US" altLang="zh-CN" u="sng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CNNs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Review of Image Classification Algorithms Based on Convolutional Neural Networks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0F6F5B-C4CB-0ABF-5B82-B93A225F7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36909" r="62870" b="26122"/>
          <a:stretch/>
        </p:blipFill>
        <p:spPr>
          <a:xfrm>
            <a:off x="244697" y="1731887"/>
            <a:ext cx="5559752" cy="36772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0EB784-4933-FF0E-3723-A4D50EB43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2" t="27103" r="61074" b="7097"/>
          <a:stretch/>
        </p:blipFill>
        <p:spPr>
          <a:xfrm>
            <a:off x="6252693" y="736519"/>
            <a:ext cx="5061397" cy="56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卷积式</a:t>
            </a:r>
            <a:r>
              <a:rPr lang="en-US" altLang="zh-CN" u="sng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CNNs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Review of Image Classification Algorithms Based on Convolutional Neural Networks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751FBF-0858-6549-FA30-40BC43247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6" t="28182" r="13909" b="5276"/>
          <a:stretch/>
        </p:blipFill>
        <p:spPr>
          <a:xfrm>
            <a:off x="2716220" y="1178299"/>
            <a:ext cx="6170203" cy="50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4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MobileNet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@</a:t>
            </a:r>
            <a:r>
              <a:rPr lang="zh-CN" altLang="en-US" dirty="0">
                <a:solidFill>
                  <a:schemeClr val="accent3"/>
                </a:solidFill>
              </a:rPr>
              <a:t>同济子豪兄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D90D65-2E0E-59C4-793F-17B1C6DEF854}"/>
              </a:ext>
            </a:extLst>
          </p:cNvPr>
          <p:cNvSpPr txBox="1"/>
          <p:nvPr/>
        </p:nvSpPr>
        <p:spPr>
          <a:xfrm>
            <a:off x="292851" y="3351272"/>
            <a:ext cx="6094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chemeClr val="accent3"/>
                </a:solidFill>
                <a:effectLst/>
                <a:ea typeface="微软雅黑" panose="020B0503020204020204" pitchFamily="34" charset="-122"/>
              </a:rPr>
              <a:t>卷积占据前向推理的大部分时间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chemeClr val="accent3"/>
                </a:solidFill>
                <a:effectLst/>
                <a:ea typeface="微软雅黑" panose="020B0503020204020204" pitchFamily="34" charset="-122"/>
              </a:rPr>
              <a:t>随着</a:t>
            </a:r>
            <a:r>
              <a:rPr lang="en-US" altLang="zh-CN" sz="1800" dirty="0">
                <a:solidFill>
                  <a:schemeClr val="accent3"/>
                </a:solidFill>
                <a:effectLst/>
                <a:ea typeface="微软雅黑" panose="020B0503020204020204" pitchFamily="34" charset="-122"/>
              </a:rPr>
              <a:t>batch size </a:t>
            </a:r>
            <a:r>
              <a:rPr lang="zh-CN" altLang="zh-CN" sz="1800" dirty="0">
                <a:solidFill>
                  <a:schemeClr val="accent3"/>
                </a:solidFill>
                <a:effectLst/>
                <a:ea typeface="微软雅黑" panose="020B0503020204020204" pitchFamily="34" charset="-122"/>
              </a:rPr>
              <a:t>增大，卷积层消耗的时间也在变多</a:t>
            </a:r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F0821DDF-A1D4-4B71-0382-EFAB36E0FB98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1464621" y="1726415"/>
            <a:ext cx="905242" cy="2234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6DFF473-56CF-45EE-7A50-407A385F548D}"/>
              </a:ext>
            </a:extLst>
          </p:cNvPr>
          <p:cNvSpPr txBox="1"/>
          <p:nvPr/>
        </p:nvSpPr>
        <p:spPr>
          <a:xfrm>
            <a:off x="1928412" y="2005540"/>
            <a:ext cx="238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轻量化网络</a:t>
            </a:r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7C11076C-16B4-792B-F174-3C609F39641B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2535103" y="2737519"/>
            <a:ext cx="947253" cy="221959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56300AC-7914-2FD4-7374-51215543531C}"/>
              </a:ext>
            </a:extLst>
          </p:cNvPr>
          <p:cNvSpPr txBox="1"/>
          <p:nvPr/>
        </p:nvSpPr>
        <p:spPr>
          <a:xfrm>
            <a:off x="3119708" y="2714098"/>
            <a:ext cx="310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为什么要轻量化？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80C5513-985B-D0C8-7AAF-4A31D172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787" y="844575"/>
            <a:ext cx="5993362" cy="25648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BE4847-EA01-EB58-45C1-02382B0D3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67" t="6737" b="47664"/>
          <a:stretch/>
        </p:blipFill>
        <p:spPr>
          <a:xfrm>
            <a:off x="3590834" y="4070412"/>
            <a:ext cx="4283216" cy="245668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533313C-621C-9926-9600-02D8A4DE8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64" t="52786"/>
          <a:stretch/>
        </p:blipFill>
        <p:spPr>
          <a:xfrm>
            <a:off x="8008455" y="4068852"/>
            <a:ext cx="4057817" cy="2458244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1F7735B-8977-8876-D3A4-EAB7520A91B9}"/>
              </a:ext>
            </a:extLst>
          </p:cNvPr>
          <p:cNvCxnSpPr/>
          <p:nvPr/>
        </p:nvCxnSpPr>
        <p:spPr>
          <a:xfrm>
            <a:off x="1906072" y="4067702"/>
            <a:ext cx="0" cy="6830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1DDC94F-71A1-5647-475D-AF991A2E8C07}"/>
              </a:ext>
            </a:extLst>
          </p:cNvPr>
          <p:cNvSpPr txBox="1"/>
          <p:nvPr/>
        </p:nvSpPr>
        <p:spPr>
          <a:xfrm>
            <a:off x="125728" y="4926712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轻量化网络，对卷积层做出优化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减少内存的读写，节约能耗</a:t>
            </a:r>
          </a:p>
        </p:txBody>
      </p:sp>
    </p:spTree>
    <p:extLst>
      <p:ext uri="{BB962C8B-B14F-4D97-AF65-F5344CB8AC3E}">
        <p14:creationId xmlns:p14="http://schemas.microsoft.com/office/powerpoint/2010/main" val="152283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MobileNetV1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@</a:t>
            </a:r>
            <a:r>
              <a:rPr lang="zh-CN" altLang="en-US" dirty="0">
                <a:solidFill>
                  <a:schemeClr val="accent3"/>
                </a:solidFill>
              </a:rPr>
              <a:t>同济子豪兄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88A7E-8DE8-64EB-EE09-8558640B050C}"/>
              </a:ext>
            </a:extLst>
          </p:cNvPr>
          <p:cNvSpPr txBox="1"/>
          <p:nvPr/>
        </p:nvSpPr>
        <p:spPr>
          <a:xfrm>
            <a:off x="1019246" y="134115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深度可分离卷积（</a:t>
            </a:r>
            <a:r>
              <a:rPr lang="en-US" altLang="zh-CN" dirty="0" err="1">
                <a:solidFill>
                  <a:schemeClr val="accent3"/>
                </a:solidFill>
              </a:rPr>
              <a:t>Depthwise</a:t>
            </a:r>
            <a:r>
              <a:rPr lang="en-US" altLang="zh-CN" dirty="0">
                <a:solidFill>
                  <a:schemeClr val="accent3"/>
                </a:solidFill>
              </a:rPr>
              <a:t> separable convolution):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0076852-65F5-9956-56B9-AAE772F3C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53272" r="66560" b="25684"/>
          <a:stretch/>
        </p:blipFill>
        <p:spPr>
          <a:xfrm>
            <a:off x="5972246" y="1917630"/>
            <a:ext cx="6073379" cy="21606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12B763D-615A-44A2-D66B-D00DD931B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23830" r="67575" b="48299"/>
          <a:stretch/>
        </p:blipFill>
        <p:spPr>
          <a:xfrm>
            <a:off x="146375" y="1743963"/>
            <a:ext cx="5530102" cy="269133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175141B-6855-4DB4-F45D-CF0C11D1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4" y="4656224"/>
            <a:ext cx="5220404" cy="121180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1B15CDD-AEAD-F07C-9A15-52096F40C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397" y="4435294"/>
            <a:ext cx="5582162" cy="15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4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MobileNetV1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@</a:t>
            </a:r>
            <a:r>
              <a:rPr lang="zh-CN" altLang="en-US" dirty="0">
                <a:solidFill>
                  <a:schemeClr val="accent3"/>
                </a:solidFill>
              </a:rPr>
              <a:t>同济子豪兄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88A7E-8DE8-64EB-EE09-8558640B050C}"/>
              </a:ext>
            </a:extLst>
          </p:cNvPr>
          <p:cNvSpPr txBox="1"/>
          <p:nvPr/>
        </p:nvSpPr>
        <p:spPr>
          <a:xfrm>
            <a:off x="1019246" y="1341159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深度可分离卷积（</a:t>
            </a:r>
            <a:r>
              <a:rPr lang="en-US" altLang="zh-CN" dirty="0" err="1">
                <a:solidFill>
                  <a:schemeClr val="accent3"/>
                </a:solidFill>
              </a:rPr>
              <a:t>Depthwise</a:t>
            </a:r>
            <a:r>
              <a:rPr lang="en-US" altLang="zh-CN" dirty="0">
                <a:solidFill>
                  <a:schemeClr val="accent3"/>
                </a:solidFill>
              </a:rPr>
              <a:t> separable convolution):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BFD104-6B06-EC54-AB3B-C6C03A796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10" t="53481" r="5207" b="17413"/>
          <a:stretch/>
        </p:blipFill>
        <p:spPr>
          <a:xfrm>
            <a:off x="2133446" y="1889604"/>
            <a:ext cx="7925107" cy="44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MobileNetV2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@</a:t>
            </a:r>
            <a:r>
              <a:rPr lang="zh-CN" altLang="en-US" dirty="0">
                <a:solidFill>
                  <a:schemeClr val="accent3"/>
                </a:solidFill>
              </a:rPr>
              <a:t>同济子豪兄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88A7E-8DE8-64EB-EE09-8558640B050C}"/>
              </a:ext>
            </a:extLst>
          </p:cNvPr>
          <p:cNvSpPr txBox="1"/>
          <p:nvPr/>
        </p:nvSpPr>
        <p:spPr>
          <a:xfrm>
            <a:off x="1429164" y="1904924"/>
            <a:ext cx="86842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MobileNetV1</a:t>
            </a:r>
            <a:r>
              <a:rPr lang="zh-CN" altLang="en-US" dirty="0">
                <a:solidFill>
                  <a:schemeClr val="accent3"/>
                </a:solidFill>
              </a:rPr>
              <a:t>的局限：</a:t>
            </a:r>
          </a:p>
          <a:p>
            <a:r>
              <a:rPr lang="en-US" altLang="zh-CN" dirty="0">
                <a:solidFill>
                  <a:schemeClr val="accent3"/>
                </a:solidFill>
              </a:rPr>
              <a:t>1.</a:t>
            </a:r>
            <a:r>
              <a:rPr lang="zh-CN" altLang="en-US" dirty="0">
                <a:solidFill>
                  <a:schemeClr val="accent3"/>
                </a:solidFill>
              </a:rPr>
              <a:t>没有残差连接</a:t>
            </a:r>
          </a:p>
          <a:p>
            <a:r>
              <a:rPr lang="en-US" altLang="zh-CN" dirty="0">
                <a:solidFill>
                  <a:schemeClr val="accent3"/>
                </a:solidFill>
              </a:rPr>
              <a:t>2.</a:t>
            </a:r>
            <a:r>
              <a:rPr lang="zh-CN" altLang="en-US" dirty="0">
                <a:solidFill>
                  <a:schemeClr val="accent3"/>
                </a:solidFill>
              </a:rPr>
              <a:t>很多</a:t>
            </a:r>
            <a:r>
              <a:rPr lang="en-US" altLang="zh-CN" dirty="0" err="1">
                <a:solidFill>
                  <a:schemeClr val="accent3"/>
                </a:solidFill>
              </a:rPr>
              <a:t>Depthwise</a:t>
            </a:r>
            <a:r>
              <a:rPr lang="zh-CN" altLang="en-US" dirty="0">
                <a:solidFill>
                  <a:schemeClr val="accent3"/>
                </a:solidFill>
              </a:rPr>
              <a:t>卷积核训练出来的权重是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</a:p>
          <a:p>
            <a:r>
              <a:rPr lang="en-US" altLang="zh-CN" dirty="0">
                <a:solidFill>
                  <a:schemeClr val="accent3"/>
                </a:solidFill>
              </a:rPr>
              <a:t>(</a:t>
            </a:r>
            <a:r>
              <a:rPr lang="zh-CN" altLang="en-US" dirty="0">
                <a:solidFill>
                  <a:schemeClr val="accent3"/>
                </a:solidFill>
              </a:rPr>
              <a:t>卷积核权重数量和通道数量太少，太单薄；</a:t>
            </a:r>
            <a:r>
              <a:rPr lang="en-US" altLang="zh-CN" dirty="0" err="1">
                <a:solidFill>
                  <a:schemeClr val="accent3"/>
                </a:solidFill>
              </a:rPr>
              <a:t>ReLU</a:t>
            </a:r>
            <a:r>
              <a:rPr lang="zh-CN" altLang="en-US" dirty="0">
                <a:solidFill>
                  <a:schemeClr val="accent3"/>
                </a:solidFill>
              </a:rPr>
              <a:t>值小于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  <a:r>
              <a:rPr lang="zh-CN" altLang="en-US" dirty="0">
                <a:solidFill>
                  <a:schemeClr val="accent3"/>
                </a:solidFill>
              </a:rPr>
              <a:t>的部分前向传播的结果为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  <a:r>
              <a:rPr lang="zh-CN" altLang="en-US" dirty="0">
                <a:solidFill>
                  <a:schemeClr val="accent3"/>
                </a:solidFill>
              </a:rPr>
              <a:t>不会变化，反向传播梯度为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  <a:r>
              <a:rPr lang="zh-CN" altLang="en-US" dirty="0">
                <a:solidFill>
                  <a:schemeClr val="accent3"/>
                </a:solidFill>
              </a:rPr>
              <a:t>，权重永远为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  <a:r>
              <a:rPr lang="zh-CN" altLang="en-US" dirty="0">
                <a:solidFill>
                  <a:schemeClr val="accent3"/>
                </a:solidFill>
              </a:rPr>
              <a:t>；低精度浮点数可用信息太少）</a:t>
            </a:r>
          </a:p>
        </p:txBody>
      </p:sp>
    </p:spTree>
    <p:extLst>
      <p:ext uri="{BB962C8B-B14F-4D97-AF65-F5344CB8AC3E}">
        <p14:creationId xmlns:p14="http://schemas.microsoft.com/office/powerpoint/2010/main" val="315532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MobileNetV2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@</a:t>
            </a:r>
            <a:r>
              <a:rPr lang="zh-CN" altLang="en-US" dirty="0">
                <a:solidFill>
                  <a:schemeClr val="accent3"/>
                </a:solidFill>
              </a:rPr>
              <a:t>同济子豪兄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888A7E-8DE8-64EB-EE09-8558640B050C}"/>
              </a:ext>
            </a:extLst>
          </p:cNvPr>
          <p:cNvSpPr txBox="1"/>
          <p:nvPr/>
        </p:nvSpPr>
        <p:spPr>
          <a:xfrm>
            <a:off x="1429164" y="1904924"/>
            <a:ext cx="86842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MobileNetV1</a:t>
            </a:r>
            <a:r>
              <a:rPr lang="zh-CN" altLang="en-US" dirty="0">
                <a:solidFill>
                  <a:schemeClr val="accent3"/>
                </a:solidFill>
              </a:rPr>
              <a:t>的局限：</a:t>
            </a:r>
          </a:p>
          <a:p>
            <a:r>
              <a:rPr lang="en-US" altLang="zh-CN" dirty="0">
                <a:solidFill>
                  <a:schemeClr val="accent3"/>
                </a:solidFill>
              </a:rPr>
              <a:t>1.</a:t>
            </a:r>
            <a:r>
              <a:rPr lang="zh-CN" altLang="en-US" dirty="0">
                <a:solidFill>
                  <a:schemeClr val="accent3"/>
                </a:solidFill>
              </a:rPr>
              <a:t>没有残差连接</a:t>
            </a:r>
          </a:p>
          <a:p>
            <a:r>
              <a:rPr lang="en-US" altLang="zh-CN" dirty="0">
                <a:solidFill>
                  <a:schemeClr val="accent3"/>
                </a:solidFill>
              </a:rPr>
              <a:t>2.</a:t>
            </a:r>
            <a:r>
              <a:rPr lang="zh-CN" altLang="en-US" dirty="0">
                <a:solidFill>
                  <a:schemeClr val="accent3"/>
                </a:solidFill>
              </a:rPr>
              <a:t>很多</a:t>
            </a:r>
            <a:r>
              <a:rPr lang="en-US" altLang="zh-CN" dirty="0" err="1">
                <a:solidFill>
                  <a:schemeClr val="accent3"/>
                </a:solidFill>
              </a:rPr>
              <a:t>Depthwise</a:t>
            </a:r>
            <a:r>
              <a:rPr lang="zh-CN" altLang="en-US" dirty="0">
                <a:solidFill>
                  <a:schemeClr val="accent3"/>
                </a:solidFill>
              </a:rPr>
              <a:t>卷积核训练出来的权重是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</a:p>
          <a:p>
            <a:r>
              <a:rPr lang="en-US" altLang="zh-CN" dirty="0">
                <a:solidFill>
                  <a:schemeClr val="accent3"/>
                </a:solidFill>
              </a:rPr>
              <a:t>(</a:t>
            </a:r>
            <a:r>
              <a:rPr lang="zh-CN" altLang="en-US" dirty="0">
                <a:solidFill>
                  <a:schemeClr val="accent3"/>
                </a:solidFill>
              </a:rPr>
              <a:t>卷积核权重数量和通道数量太少，太单薄；</a:t>
            </a:r>
            <a:r>
              <a:rPr lang="en-US" altLang="zh-CN" dirty="0" err="1">
                <a:solidFill>
                  <a:schemeClr val="accent3"/>
                </a:solidFill>
              </a:rPr>
              <a:t>ReLU</a:t>
            </a:r>
            <a:r>
              <a:rPr lang="zh-CN" altLang="en-US" dirty="0">
                <a:solidFill>
                  <a:schemeClr val="accent3"/>
                </a:solidFill>
              </a:rPr>
              <a:t>值小于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  <a:r>
              <a:rPr lang="zh-CN" altLang="en-US" dirty="0">
                <a:solidFill>
                  <a:schemeClr val="accent3"/>
                </a:solidFill>
              </a:rPr>
              <a:t>的部分前向传播的结果为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  <a:r>
              <a:rPr lang="zh-CN" altLang="en-US" dirty="0">
                <a:solidFill>
                  <a:schemeClr val="accent3"/>
                </a:solidFill>
              </a:rPr>
              <a:t>不会变化，反向传播梯度为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  <a:r>
              <a:rPr lang="zh-CN" altLang="en-US" dirty="0">
                <a:solidFill>
                  <a:schemeClr val="accent3"/>
                </a:solidFill>
              </a:rPr>
              <a:t>，权重永远为</a:t>
            </a:r>
            <a:r>
              <a:rPr lang="en-US" altLang="zh-CN" dirty="0">
                <a:solidFill>
                  <a:schemeClr val="accent3"/>
                </a:solidFill>
              </a:rPr>
              <a:t>0</a:t>
            </a:r>
            <a:r>
              <a:rPr lang="zh-CN" altLang="en-US" dirty="0">
                <a:solidFill>
                  <a:schemeClr val="accent3"/>
                </a:solidFill>
              </a:rPr>
              <a:t>；低精度浮点数可用信息太少）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8D8910-BDBA-6931-DEB5-88F45C319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6" t="32437" r="10056" b="26417"/>
          <a:stretch/>
        </p:blipFill>
        <p:spPr>
          <a:xfrm>
            <a:off x="1245555" y="3429000"/>
            <a:ext cx="9700890" cy="27019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A51D877-392F-C37F-F7A0-A1E55EC9F450}"/>
              </a:ext>
            </a:extLst>
          </p:cNvPr>
          <p:cNvSpPr/>
          <p:nvPr/>
        </p:nvSpPr>
        <p:spPr>
          <a:xfrm>
            <a:off x="4324494" y="4889748"/>
            <a:ext cx="3300090" cy="166603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000"/>
                </a:solidFill>
              </a:rPr>
              <a:t>先升维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FBB294-2DEC-F45B-AEDB-9FD6E22E5C13}"/>
              </a:ext>
            </a:extLst>
          </p:cNvPr>
          <p:cNvSpPr/>
          <p:nvPr/>
        </p:nvSpPr>
        <p:spPr>
          <a:xfrm>
            <a:off x="7739417" y="4889748"/>
            <a:ext cx="3300090" cy="166603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C000"/>
                </a:solidFill>
              </a:rPr>
              <a:t>再降维</a:t>
            </a:r>
          </a:p>
        </p:txBody>
      </p:sp>
    </p:spTree>
    <p:extLst>
      <p:ext uri="{BB962C8B-B14F-4D97-AF65-F5344CB8AC3E}">
        <p14:creationId xmlns:p14="http://schemas.microsoft.com/office/powerpoint/2010/main" val="132941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MobileNetV2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@</a:t>
            </a:r>
            <a:r>
              <a:rPr lang="zh-CN" altLang="en-US" dirty="0">
                <a:solidFill>
                  <a:schemeClr val="accent3"/>
                </a:solidFill>
              </a:rPr>
              <a:t>同济子豪兄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A0D95E-3B15-0E9C-DD41-701A1773A9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6" t="8998" r="23420" b="1834"/>
          <a:stretch/>
        </p:blipFill>
        <p:spPr>
          <a:xfrm>
            <a:off x="698991" y="1562673"/>
            <a:ext cx="4854541" cy="43348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723B6F-AE49-6CD9-6619-437EAC7C0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3" t="33987" r="7012" b="27464"/>
          <a:stretch/>
        </p:blipFill>
        <p:spPr>
          <a:xfrm>
            <a:off x="5727032" y="2377489"/>
            <a:ext cx="6194544" cy="27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5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MobileNetV2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en-US" altLang="zh-CN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 为什么先升维再降维可行？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@</a:t>
            </a:r>
            <a:r>
              <a:rPr lang="zh-CN" altLang="en-US" dirty="0">
                <a:solidFill>
                  <a:schemeClr val="accent3"/>
                </a:solidFill>
              </a:rPr>
              <a:t>同济子豪兄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D785D-A363-82AC-507F-6829F48EC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5" t="39871" r="47895" b="55523"/>
          <a:stretch/>
        </p:blipFill>
        <p:spPr>
          <a:xfrm>
            <a:off x="2593523" y="1776150"/>
            <a:ext cx="5251293" cy="4445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D11F41-317C-A4E5-364C-00A3A99E1CD5}"/>
              </a:ext>
            </a:extLst>
          </p:cNvPr>
          <p:cNvSpPr txBox="1"/>
          <p:nvPr/>
        </p:nvSpPr>
        <p:spPr>
          <a:xfrm>
            <a:off x="853424" y="2500028"/>
            <a:ext cx="352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保证</a:t>
            </a:r>
            <a:r>
              <a:rPr lang="en-US" altLang="zh-CN" dirty="0" err="1">
                <a:solidFill>
                  <a:schemeClr val="accent3"/>
                </a:solidFill>
              </a:rPr>
              <a:t>ReLU</a:t>
            </a:r>
            <a:r>
              <a:rPr lang="zh-CN" altLang="en-US" dirty="0">
                <a:solidFill>
                  <a:schemeClr val="accent3"/>
                </a:solidFill>
              </a:rPr>
              <a:t>激活之后不丢信息，即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6DBAE25-1EA4-9BF8-9409-545A807EC9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2" t="35853" r="31259" b="61386"/>
          <a:stretch/>
        </p:blipFill>
        <p:spPr>
          <a:xfrm>
            <a:off x="4374164" y="2519154"/>
            <a:ext cx="3140415" cy="3730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244120-6531-6CD4-E2C6-A1D368596B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7" t="40708" r="22795" b="54581"/>
          <a:stretch/>
        </p:blipFill>
        <p:spPr>
          <a:xfrm>
            <a:off x="1994002" y="3100782"/>
            <a:ext cx="5850814" cy="6342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F0F2A86-57A9-7299-CB90-4229D8078934}"/>
              </a:ext>
            </a:extLst>
          </p:cNvPr>
          <p:cNvSpPr txBox="1"/>
          <p:nvPr/>
        </p:nvSpPr>
        <p:spPr>
          <a:xfrm>
            <a:off x="1994002" y="4056466"/>
            <a:ext cx="352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且升维后容易保持可逆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F6F832E-1D43-419A-336E-AEB8BA947C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9" t="16628" r="11353" b="46100"/>
          <a:stretch/>
        </p:blipFill>
        <p:spPr>
          <a:xfrm>
            <a:off x="4476591" y="3875400"/>
            <a:ext cx="5520775" cy="2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88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11300" y="1976120"/>
            <a:ext cx="4256405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什么是语义分割</a:t>
            </a: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5399405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语义分割在遥感中常见模型</a:t>
            </a: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11300" y="3737610"/>
            <a:ext cx="52574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语义分割的一些局限性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6" name="图形 5" descr="undraw_design_data_re_0s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193548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目录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: 剪去对角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31" name="矩形: 剪去对角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剪去对角 33"/>
          <p:cNvSpPr/>
          <p:nvPr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5778661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语义分割的一些局限性</a:t>
            </a:r>
            <a:endParaRPr lang="en-US" altLang="zh-CN" sz="6000" dirty="0">
              <a:solidFill>
                <a:schemeClr val="accent4"/>
              </a:solidFill>
              <a:latin typeface="OPPOSans R" panose="00020600040101010101" charset="-122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PART-3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98880" y="-8535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语义分割的一些局限性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572135" y="23088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98880" y="1279177"/>
            <a:ext cx="32861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CNN</a:t>
            </a:r>
            <a:r>
              <a:rPr lang="zh-CN" altLang="en-US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的局限性</a:t>
            </a:r>
            <a:endParaRPr lang="en-US" altLang="zh-CN" sz="24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98879" y="1888142"/>
            <a:ext cx="801456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语义分割任务除了语义信息还需要细节信息，语义分割框架对于物体边缘处的分割效果不理想</a:t>
            </a:r>
            <a:endParaRPr lang="en-US" altLang="zh-CN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图像初始阶段输入到网络之时，由于</a:t>
            </a:r>
            <a:r>
              <a:rPr lang="en-US" altLang="zh-CN" dirty="0">
                <a:sym typeface="+mn-ea"/>
              </a:rPr>
              <a:t>CNN</a:t>
            </a:r>
            <a:r>
              <a:rPr lang="zh-CN" altLang="en-US" dirty="0">
                <a:sym typeface="+mn-ea"/>
              </a:rPr>
              <a:t>的卷积核不会太大，所以模型只能利用局部信息理解输入图像，而影响编码器最后提取的特征的可区分性。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98879" y="2781234"/>
            <a:ext cx="32861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标注数据的局限性</a:t>
            </a:r>
            <a:endParaRPr lang="en-US" altLang="zh-CN" sz="24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98880" y="3438605"/>
            <a:ext cx="801456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语义分割任务是像素级别的分类，分割的输入获取是需要很大的资源投入的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98879" y="3786237"/>
            <a:ext cx="328612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模型的泛化能力</a:t>
            </a:r>
            <a:endParaRPr lang="en-US" altLang="zh-CN" sz="24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98877" y="4476193"/>
            <a:ext cx="8014567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模型在局部区域的高精度结果，常常难以泛化到另一区域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86D62A-5223-A497-5E6D-CF2A2D81E621}"/>
              </a:ext>
            </a:extLst>
          </p:cNvPr>
          <p:cNvSpPr txBox="1"/>
          <p:nvPr/>
        </p:nvSpPr>
        <p:spPr>
          <a:xfrm>
            <a:off x="1198880" y="6399658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https://zhuanlan.zhihu.com/p/538050231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my_password_re_ydq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967289" y="2571980"/>
            <a:ext cx="3355304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ea typeface="+mn-lt"/>
                <a:cs typeface="OPPOSans L" panose="00020600040101010101" charset="-122"/>
                <a:sym typeface="+mn-ea"/>
              </a:rPr>
              <a:t>谢谢</a:t>
            </a:r>
            <a:r>
              <a:rPr lang="zh-CN" altLang="en-US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聆听！</a:t>
            </a:r>
            <a:r>
              <a:rPr lang="en-US" altLang="zh-CN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</a:p>
        </p:txBody>
      </p:sp>
      <p:pic>
        <p:nvPicPr>
          <p:cNvPr id="16" name="图形 15" descr="undraw_portfolio_website_re_jsd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69" y="2770505"/>
            <a:ext cx="5570527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什么是语义分割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形 5" descr="undraw_ideas_re_7tw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什么是语义分割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8880" y="1310741"/>
            <a:ext cx="3520741" cy="1142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语义分割是将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图像中的每个像素根据其所属的感兴趣对象被分配类别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u="sng" dirty="0">
                <a:solidFill>
                  <a:srgbClr val="0070C0"/>
                </a:solidFill>
                <a:effectLst/>
                <a:latin typeface="-apple-system"/>
              </a:rPr>
              <a:t>关键点在于逐像素分类</a:t>
            </a:r>
            <a:endParaRPr lang="zh-CN" altLang="en-US" u="sng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593A64-3814-3890-43EB-46FFF8BC534A}"/>
              </a:ext>
            </a:extLst>
          </p:cNvPr>
          <p:cNvSpPr txBox="1"/>
          <p:nvPr/>
        </p:nvSpPr>
        <p:spPr>
          <a:xfrm>
            <a:off x="698992" y="3208263"/>
            <a:ext cx="5283794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图像分类：识别图像中存在的内容。</a:t>
            </a: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物体识别和检测 ：识别图像中的内容和位置（通过边界框）。</a:t>
            </a: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语义分割： 识别图像中存在的内容以及位置（通过查找属于它的所有像素）。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8A90DA-50AF-3B25-4037-D3B02E99CB24}"/>
              </a:ext>
            </a:extLst>
          </p:cNvPr>
          <p:cNvSpPr txBox="1"/>
          <p:nvPr/>
        </p:nvSpPr>
        <p:spPr>
          <a:xfrm>
            <a:off x="1068880" y="632157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https://zhuanlan.zhihu.com/p/46200875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DB8DE80-F012-0D9D-1246-EB96C233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36" y="444818"/>
            <a:ext cx="5763478" cy="57634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5980430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语义分割在遥感中常见模型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3" name="图形 12" descr="undraw_instant_analysis_re_mid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52476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</a:t>
            </a:r>
          </a:p>
        </p:txBody>
      </p:sp>
      <p:sp>
        <p:nvSpPr>
          <p:cNvPr id="8" name="矩形 7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3E3A88-84A2-C45C-5FAE-C749EA7233AA}"/>
              </a:ext>
            </a:extLst>
          </p:cNvPr>
          <p:cNvSpPr/>
          <p:nvPr/>
        </p:nvSpPr>
        <p:spPr>
          <a:xfrm>
            <a:off x="393794" y="1312400"/>
            <a:ext cx="114354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0" dirty="0">
                <a:ln/>
                <a:solidFill>
                  <a:schemeClr val="accent3"/>
                </a:solidFill>
                <a:effectLst/>
              </a:rPr>
              <a:t>为什么使用深度学习方法？   遥感影像和普通影像有什么区别？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2A5A7C-686A-2342-2BFC-818F536ED547}"/>
              </a:ext>
            </a:extLst>
          </p:cNvPr>
          <p:cNvSpPr txBox="1"/>
          <p:nvPr/>
        </p:nvSpPr>
        <p:spPr>
          <a:xfrm>
            <a:off x="843566" y="2253803"/>
            <a:ext cx="3857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传统方法只能提取浅层特征，目标尺度、形状和纹理特征多变，导致提取精度不够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传统方法提取结果具有局限性，无法推广到更大范围的应用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传统方法依赖人工经验，耗时耗力</a:t>
            </a:r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E1AE03F-95B4-1433-017B-FD765B756119}"/>
              </a:ext>
            </a:extLst>
          </p:cNvPr>
          <p:cNvSpPr txBox="1"/>
          <p:nvPr/>
        </p:nvSpPr>
        <p:spPr>
          <a:xfrm>
            <a:off x="6005848" y="2253803"/>
            <a:ext cx="3857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遥感影像往往比普通影像有更大的尺寸，在训练过程中较难完整的输入输出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遥感影像中普遍存在“同物异谱”和“同谱异物”现象，容易出现局部最优解，泛化较难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遥感影像中存在较多的混合像元，难以区分混合像元中的混合地物</a:t>
            </a:r>
          </a:p>
        </p:txBody>
      </p:sp>
    </p:spTree>
    <p:extLst>
      <p:ext uri="{BB962C8B-B14F-4D97-AF65-F5344CB8AC3E}">
        <p14:creationId xmlns:p14="http://schemas.microsoft.com/office/powerpoint/2010/main" val="179988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2519" y="1313645"/>
            <a:ext cx="3520741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卷积式</a:t>
            </a:r>
            <a:endParaRPr lang="en-US" altLang="zh-CN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u="sng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CNNs</a:t>
            </a:r>
            <a:endParaRPr lang="zh-CN" altLang="en-US" u="sng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593A64-3814-3890-43EB-46FFF8BC534A}"/>
              </a:ext>
            </a:extLst>
          </p:cNvPr>
          <p:cNvSpPr txBox="1"/>
          <p:nvPr/>
        </p:nvSpPr>
        <p:spPr>
          <a:xfrm>
            <a:off x="1532519" y="3040271"/>
            <a:ext cx="5283794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3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生成式</a:t>
            </a:r>
            <a:endParaRPr lang="en-US" altLang="zh-CN" dirty="0">
              <a:solidFill>
                <a:schemeClr val="accent3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u="sng" dirty="0">
                <a:solidFill>
                  <a:schemeClr val="accent3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GANs</a:t>
            </a:r>
            <a:endParaRPr lang="zh-CN" altLang="en-US" u="sng" dirty="0">
              <a:solidFill>
                <a:schemeClr val="accent3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8A90DA-50AF-3B25-4037-D3B02E99CB24}"/>
              </a:ext>
            </a:extLst>
          </p:cNvPr>
          <p:cNvSpPr txBox="1"/>
          <p:nvPr/>
        </p:nvSpPr>
        <p:spPr>
          <a:xfrm>
            <a:off x="1159099" y="6282467"/>
            <a:ext cx="6832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（</a:t>
            </a:r>
            <a:r>
              <a:rPr lang="en-US" altLang="zh-CN" dirty="0">
                <a:solidFill>
                  <a:schemeClr val="accent3"/>
                </a:solidFill>
              </a:rPr>
              <a:t>Artificial Intelligence for Remote Sensing Data Analysis</a:t>
            </a:r>
            <a:r>
              <a:rPr lang="zh-CN" altLang="en-US" dirty="0">
                <a:solidFill>
                  <a:schemeClr val="accent3"/>
                </a:solidFill>
              </a:rPr>
              <a:t>）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B7CC4BAF-C376-23BB-E1F2-D0280F1C77BE}"/>
              </a:ext>
            </a:extLst>
          </p:cNvPr>
          <p:cNvSpPr/>
          <p:nvPr/>
        </p:nvSpPr>
        <p:spPr>
          <a:xfrm>
            <a:off x="1068880" y="1313645"/>
            <a:ext cx="90219" cy="452692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FBFFAC-4C54-2BA0-319F-D6A4D3B8B4BD}"/>
              </a:ext>
            </a:extLst>
          </p:cNvPr>
          <p:cNvSpPr txBox="1"/>
          <p:nvPr/>
        </p:nvSpPr>
        <p:spPr>
          <a:xfrm>
            <a:off x="1532519" y="4962947"/>
            <a:ext cx="5283794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3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序列式</a:t>
            </a:r>
            <a:endParaRPr lang="en-US" altLang="zh-CN" dirty="0">
              <a:solidFill>
                <a:schemeClr val="accent3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u="sng" dirty="0">
                <a:solidFill>
                  <a:schemeClr val="accent3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RNNs</a:t>
            </a:r>
            <a:r>
              <a:rPr lang="zh-CN" altLang="en-US" u="sng" dirty="0">
                <a:solidFill>
                  <a:schemeClr val="accent3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、</a:t>
            </a:r>
            <a:r>
              <a:rPr lang="en-US" altLang="zh-CN" u="sng" dirty="0">
                <a:solidFill>
                  <a:schemeClr val="accent3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Transformers</a:t>
            </a:r>
            <a:endParaRPr lang="zh-CN" altLang="en-US" u="sng" dirty="0">
              <a:solidFill>
                <a:schemeClr val="accent3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08ADCA-A9D0-998E-FB8E-F8EAAF11B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006" y="1402086"/>
            <a:ext cx="6485065" cy="4214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C143BA-D1F7-7664-ECFA-A8ACBDD9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06" y="816547"/>
            <a:ext cx="6306475" cy="50815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E9F706-A256-BD0C-6290-4843BD3C6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788" y="2144606"/>
            <a:ext cx="6667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卷积式</a:t>
            </a:r>
            <a:r>
              <a:rPr lang="en-US" altLang="zh-CN" u="sng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CNNs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7605AF-6581-AAE3-A4DA-66A661558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" t="30815" r="32410" b="10994"/>
          <a:stretch/>
        </p:blipFill>
        <p:spPr>
          <a:xfrm>
            <a:off x="661985" y="1416051"/>
            <a:ext cx="10246421" cy="502076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510362A-6EFA-4D33-E213-1181D178D4C9}"/>
              </a:ext>
            </a:extLst>
          </p:cNvPr>
          <p:cNvSpPr/>
          <p:nvPr/>
        </p:nvSpPr>
        <p:spPr>
          <a:xfrm>
            <a:off x="6278451" y="4687910"/>
            <a:ext cx="4629956" cy="17489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49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8880" y="-88900"/>
            <a:ext cx="7171690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60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r>
              <a:rPr lang="zh-CN" altLang="en-US" dirty="0">
                <a:ea typeface="+mj-lt"/>
              </a:rPr>
              <a:t>语义分割在遥感中常见模型</a:t>
            </a:r>
          </a:p>
        </p:txBody>
      </p:sp>
      <p:sp>
        <p:nvSpPr>
          <p:cNvPr id="4" name="矩形 3"/>
          <p:cNvSpPr/>
          <p:nvPr/>
        </p:nvSpPr>
        <p:spPr>
          <a:xfrm flipH="1">
            <a:off x="442135" y="227330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5850" y="867606"/>
            <a:ext cx="352074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卷积式</a:t>
            </a:r>
            <a:r>
              <a:rPr lang="en-US" altLang="zh-CN" u="sng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CNNs</a:t>
            </a:r>
            <a:r>
              <a:rPr lang="zh-CN" altLang="en-US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：</a:t>
            </a:r>
            <a:endParaRPr lang="zh-CN" altLang="en-US" dirty="0">
              <a:solidFill>
                <a:srgbClr val="0070C0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7530D-AC9D-3ED8-7CB6-3B2EBF1E9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7" t="38968" r="33926" b="19944"/>
          <a:stretch/>
        </p:blipFill>
        <p:spPr>
          <a:xfrm>
            <a:off x="5536928" y="1561717"/>
            <a:ext cx="5835117" cy="47290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6FA381-C94A-09BA-169B-48144618DB85}"/>
              </a:ext>
            </a:extLst>
          </p:cNvPr>
          <p:cNvSpPr txBox="1"/>
          <p:nvPr/>
        </p:nvSpPr>
        <p:spPr>
          <a:xfrm>
            <a:off x="698992" y="2413337"/>
            <a:ext cx="46972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卷积特点：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zh-CN" altLang="en-US" dirty="0">
              <a:solidFill>
                <a:schemeClr val="accent3"/>
              </a:solidFill>
            </a:endParaRPr>
          </a:p>
          <a:p>
            <a:r>
              <a:rPr lang="en-US" altLang="zh-CN" dirty="0">
                <a:solidFill>
                  <a:schemeClr val="accent3"/>
                </a:solidFill>
              </a:rPr>
              <a:t>• </a:t>
            </a:r>
            <a:r>
              <a:rPr lang="zh-CN" altLang="en-US" dirty="0">
                <a:solidFill>
                  <a:schemeClr val="accent3"/>
                </a:solidFill>
              </a:rPr>
              <a:t>局部感受野（ </a:t>
            </a:r>
            <a:r>
              <a:rPr lang="en-US" altLang="zh-CN" dirty="0">
                <a:solidFill>
                  <a:schemeClr val="accent3"/>
                </a:solidFill>
              </a:rPr>
              <a:t>local receptive field</a:t>
            </a:r>
            <a:r>
              <a:rPr lang="zh-CN" altLang="en-US" dirty="0">
                <a:solidFill>
                  <a:schemeClr val="accent3"/>
                </a:solidFill>
              </a:rPr>
              <a:t>），保留输入形状，增强像素长宽方向上的关联性</a:t>
            </a:r>
            <a:endParaRPr lang="en-US" altLang="zh-CN" dirty="0">
              <a:solidFill>
                <a:schemeClr val="accent3"/>
              </a:solidFill>
            </a:endParaRPr>
          </a:p>
          <a:p>
            <a:endParaRPr lang="zh-CN" altLang="en-US" dirty="0">
              <a:solidFill>
                <a:schemeClr val="accent3"/>
              </a:solidFill>
            </a:endParaRPr>
          </a:p>
          <a:p>
            <a:r>
              <a:rPr lang="en-US" altLang="zh-CN" dirty="0">
                <a:solidFill>
                  <a:schemeClr val="accent3"/>
                </a:solidFill>
              </a:rPr>
              <a:t>• </a:t>
            </a:r>
            <a:r>
              <a:rPr lang="zh-CN" altLang="en-US" dirty="0">
                <a:solidFill>
                  <a:schemeClr val="accent3"/>
                </a:solidFill>
              </a:rPr>
              <a:t>参数共享和稀疏连接，避免训练参数大小过大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C7CAF1-EB19-2D57-E182-72687FED5B86}"/>
              </a:ext>
            </a:extLst>
          </p:cNvPr>
          <p:cNvSpPr txBox="1"/>
          <p:nvPr/>
        </p:nvSpPr>
        <p:spPr>
          <a:xfrm>
            <a:off x="909571" y="6446004"/>
            <a:ext cx="9412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Review of Image Classification Algorithms Based on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690616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918</Words>
  <Application>Microsoft Office PowerPoint</Application>
  <PresentationFormat>宽屏</PresentationFormat>
  <Paragraphs>115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-apple-system</vt:lpstr>
      <vt:lpstr>OPPOSans L</vt:lpstr>
      <vt:lpstr>OPPOSans R</vt:lpstr>
      <vt:lpstr>思源黑体 Light</vt:lpstr>
      <vt:lpstr>思源黑体 Regular</vt:lpstr>
      <vt:lpstr>Arial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</dc:creator>
  <cp:lastModifiedBy>琰 王</cp:lastModifiedBy>
  <cp:revision>193</cp:revision>
  <dcterms:created xsi:type="dcterms:W3CDTF">2019-06-19T02:08:00Z</dcterms:created>
  <dcterms:modified xsi:type="dcterms:W3CDTF">2023-12-16T01:17:22Z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